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3"/>
    <p:restoredTop sz="76670"/>
  </p:normalViewPr>
  <p:slideViewPr>
    <p:cSldViewPr snapToGrid="0">
      <p:cViewPr>
        <p:scale>
          <a:sx n="90" d="100"/>
          <a:sy n="90" d="100"/>
        </p:scale>
        <p:origin x="1888" y="784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2023/12/13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53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4224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CICUG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CICUG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12/13/23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5331854" y="2194560"/>
            <a:ext cx="3059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CN" sz="4000" dirty="0"/>
              <a:t>计算机</a:t>
            </a:r>
            <a:r>
              <a:rPr kumimoji="1" lang="zh-CN" altLang="en-US" sz="4000" dirty="0"/>
              <a:t>组成原理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Review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1</a:t>
            </a:r>
            <a:endParaRPr kumimoji="1" lang="zh-CN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5901C-2F57-310D-6ECF-D9DC339CFDFE}"/>
              </a:ext>
            </a:extLst>
          </p:cNvPr>
          <p:cNvSpPr txBox="1"/>
          <p:nvPr/>
        </p:nvSpPr>
        <p:spPr>
          <a:xfrm>
            <a:off x="2987899" y="449472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本文档仅用于复习考试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3B2F0-A3BF-04BF-8124-1CB8AB0D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4" y="457200"/>
            <a:ext cx="4816090" cy="381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3C77D-AE8E-D94F-E476-E1E403D9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0CD5F8-8C3D-1C81-0AFD-105D8DE2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数的机器码表示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268F8-FD6A-D3D7-F662-C4C018AA7AEA}"/>
                  </a:ext>
                </a:extLst>
              </p:cNvPr>
              <p:cNvSpPr txBox="1"/>
              <p:nvPr/>
            </p:nvSpPr>
            <p:spPr>
              <a:xfrm>
                <a:off x="628650" y="1073321"/>
                <a:ext cx="7116628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原码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正数符号位</a:t>
                </a:r>
                <a:r>
                  <a:rPr kumimoji="1" lang="en-US" altLang="zh-CN" sz="2400" dirty="0"/>
                  <a:t>0,</a:t>
                </a:r>
                <a:r>
                  <a:rPr kumimoji="1" lang="zh-CN" altLang="en-US" sz="2400" dirty="0"/>
                  <a:t> 负数符号位</a:t>
                </a:r>
                <a:r>
                  <a:rPr kumimoji="1" lang="en-US" altLang="zh-CN" sz="2400" dirty="0"/>
                  <a:t>1,</a:t>
                </a:r>
                <a:r>
                  <a:rPr kumimoji="1" lang="zh-CN" altLang="en-US" sz="2400" dirty="0"/>
                  <a:t> 数值保持不变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补码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正数符号位</a:t>
                </a:r>
                <a:r>
                  <a:rPr kumimoji="1" lang="en-US" altLang="zh-CN" sz="2400" dirty="0"/>
                  <a:t>0,</a:t>
                </a:r>
                <a:r>
                  <a:rPr kumimoji="1" lang="zh-CN" altLang="en-US" sz="2400" dirty="0"/>
                  <a:t> 数值不变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负数符号位</a:t>
                </a:r>
                <a:r>
                  <a:rPr kumimoji="1" lang="en-US" altLang="zh-CN" sz="2400" dirty="0"/>
                  <a:t>1,</a:t>
                </a:r>
                <a:r>
                  <a:rPr kumimoji="1" lang="zh-CN" altLang="en-US" sz="2400" dirty="0"/>
                  <a:t> 数值位相反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补码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正数符号位</a:t>
                </a:r>
                <a:r>
                  <a:rPr kumimoji="1" lang="en-US" altLang="zh-CN" sz="2400" dirty="0"/>
                  <a:t>0,</a:t>
                </a:r>
                <a:r>
                  <a:rPr kumimoji="1" lang="zh-CN" altLang="en-US" sz="2400" dirty="0"/>
                  <a:t> 数值不变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负数符号位</a:t>
                </a:r>
                <a:r>
                  <a:rPr kumimoji="1" lang="en-US" altLang="zh-CN" sz="2400" dirty="0"/>
                  <a:t>1,</a:t>
                </a:r>
                <a:r>
                  <a:rPr kumimoji="1" lang="zh-CN" altLang="en-US" sz="2400" dirty="0"/>
                  <a:t> 数值取反末尾加</a:t>
                </a:r>
                <a:r>
                  <a:rPr kumimoji="1" lang="en-US" altLang="zh-CN" sz="2400" dirty="0"/>
                  <a:t>1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zh-CN" altLang="en-US" sz="2400" dirty="0"/>
                  <a:t>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的系统</a:t>
                </a:r>
                <a:r>
                  <a:rPr kumimoji="1" lang="en-US" altLang="zh-CN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移码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将真值平移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268F8-FD6A-D3D7-F662-C4C018AA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73321"/>
                <a:ext cx="7116628" cy="4524315"/>
              </a:xfrm>
              <a:prstGeom prst="rect">
                <a:avLst/>
              </a:prstGeom>
              <a:blipFill>
                <a:blip r:embed="rId2"/>
                <a:stretch>
                  <a:fillRect l="-1068" t="-1401" r="-178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93F765-2441-C291-7FE3-BA6B8C9A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05" y="2987881"/>
            <a:ext cx="7714445" cy="8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1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F6ADF-F9FE-4150-9EBD-CDF39574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D2B97-45EA-2310-4C85-72928A93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2AAC4-7076-0180-4DD5-27756BF5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6" y="1647790"/>
            <a:ext cx="7675808" cy="35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96F4-C083-5DAB-3801-1A0FE316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53D09-C1A9-E6EE-59E4-879D15DD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定点数的表示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A10A7-4F18-47E5-F389-59B6D8C1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0" y="1364019"/>
            <a:ext cx="7662930" cy="1064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0637B-95C9-15B1-0AA5-7FF6F69C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29" y="4143565"/>
            <a:ext cx="7534141" cy="893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E2136-6D20-DC3C-0B2D-879B98EA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20" y="2526293"/>
            <a:ext cx="4345484" cy="1253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BFE6A-94A5-50ED-7065-548AC03CE799}"/>
              </a:ext>
            </a:extLst>
          </p:cNvPr>
          <p:cNvSpPr txBox="1"/>
          <p:nvPr/>
        </p:nvSpPr>
        <p:spPr>
          <a:xfrm>
            <a:off x="5383368" y="1565265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A3785-D04B-A7B5-AE54-446D2B4DFAB3}"/>
              </a:ext>
            </a:extLst>
          </p:cNvPr>
          <p:cNvSpPr txBox="1"/>
          <p:nvPr/>
        </p:nvSpPr>
        <p:spPr>
          <a:xfrm>
            <a:off x="5666704" y="159102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2009D-B225-CE66-865C-DE73C7D685E4}"/>
              </a:ext>
            </a:extLst>
          </p:cNvPr>
          <p:cNvSpPr txBox="1"/>
          <p:nvPr/>
        </p:nvSpPr>
        <p:spPr>
          <a:xfrm>
            <a:off x="5975797" y="159102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0CF30-75BD-C815-7AE3-65D36F21DA09}"/>
              </a:ext>
            </a:extLst>
          </p:cNvPr>
          <p:cNvSpPr txBox="1"/>
          <p:nvPr/>
        </p:nvSpPr>
        <p:spPr>
          <a:xfrm>
            <a:off x="7044743" y="159102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DD235-9E83-1CB7-3326-8C8DFBA0393E}"/>
              </a:ext>
            </a:extLst>
          </p:cNvPr>
          <p:cNvSpPr txBox="1"/>
          <p:nvPr/>
        </p:nvSpPr>
        <p:spPr>
          <a:xfrm>
            <a:off x="7405352" y="1603902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9A5F3-72AC-B89D-ECE6-ED8E79C2A889}"/>
              </a:ext>
            </a:extLst>
          </p:cNvPr>
          <p:cNvSpPr txBox="1"/>
          <p:nvPr/>
        </p:nvSpPr>
        <p:spPr>
          <a:xfrm>
            <a:off x="5383369" y="157814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52C80-BC9F-E109-BAAE-97F62156907B}"/>
              </a:ext>
            </a:extLst>
          </p:cNvPr>
          <p:cNvSpPr txBox="1"/>
          <p:nvPr/>
        </p:nvSpPr>
        <p:spPr>
          <a:xfrm>
            <a:off x="7160653" y="160390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+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7274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6D130-DB9B-27C1-3FBB-2A96C354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49" y="1311673"/>
            <a:ext cx="5916501" cy="42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9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291CC-7480-A4EA-476D-39ECDF5BD62F}"/>
              </a:ext>
            </a:extLst>
          </p:cNvPr>
          <p:cNvSpPr txBox="1"/>
          <p:nvPr/>
        </p:nvSpPr>
        <p:spPr>
          <a:xfrm>
            <a:off x="1133341" y="1197735"/>
            <a:ext cx="575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Case1.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Normalized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(implied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leading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</a:t>
            </a:r>
            <a:endParaRPr kumimoji="1"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8CE76-19E9-28A7-97C6-06EA8E14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0211"/>
            <a:ext cx="7886700" cy="3867516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8ED230C7-E986-986E-5383-900C2A2771A3}"/>
              </a:ext>
            </a:extLst>
          </p:cNvPr>
          <p:cNvSpPr/>
          <p:nvPr/>
        </p:nvSpPr>
        <p:spPr>
          <a:xfrm>
            <a:off x="6993977" y="5280338"/>
            <a:ext cx="1725020" cy="675397"/>
          </a:xfrm>
          <a:prstGeom prst="borderCallout1">
            <a:avLst>
              <a:gd name="adj1" fmla="val 18750"/>
              <a:gd name="adj2" fmla="val -8333"/>
              <a:gd name="adj3" fmla="val -169715"/>
              <a:gd name="adj4" fmla="val -15330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dirty="0"/>
              <a:t>if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single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precision,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-127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19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291CC-7480-A4EA-476D-39ECDF5BD62F}"/>
              </a:ext>
            </a:extLst>
          </p:cNvPr>
          <p:cNvSpPr txBox="1"/>
          <p:nvPr/>
        </p:nvSpPr>
        <p:spPr>
          <a:xfrm>
            <a:off x="1133341" y="1197735"/>
            <a:ext cx="46586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Case2.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Denormalized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algn="l"/>
            <a:endParaRPr kumimoji="1" lang="en-US" altLang="zh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189F0-8A62-D7EF-DE9A-260293E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19578"/>
            <a:ext cx="7810500" cy="23749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B33E6367-4F77-347E-2751-A6EDF5D319A6}"/>
              </a:ext>
            </a:extLst>
          </p:cNvPr>
          <p:cNvSpPr/>
          <p:nvPr/>
        </p:nvSpPr>
        <p:spPr>
          <a:xfrm>
            <a:off x="6037609" y="4684435"/>
            <a:ext cx="3013768" cy="365126"/>
          </a:xfrm>
          <a:prstGeom prst="borderCallout1">
            <a:avLst>
              <a:gd name="adj1" fmla="val 18750"/>
              <a:gd name="adj2" fmla="val -8333"/>
              <a:gd name="adj3" fmla="val -451894"/>
              <a:gd name="adj4" fmla="val -11613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dirty="0"/>
              <a:t>if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single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precision,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1-127=-126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351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291CC-7480-A4EA-476D-39ECDF5BD62F}"/>
              </a:ext>
            </a:extLst>
          </p:cNvPr>
          <p:cNvSpPr txBox="1"/>
          <p:nvPr/>
        </p:nvSpPr>
        <p:spPr>
          <a:xfrm>
            <a:off x="907214" y="1015172"/>
            <a:ext cx="36647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Special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values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题目类型</a:t>
            </a:r>
            <a:endParaRPr kumimoji="1"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CB0A-6042-68D5-7524-507BE3E8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4" y="1441068"/>
            <a:ext cx="6910262" cy="1430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0D3A1-F1DE-03C8-E9E9-185B3B9A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83" y="3323496"/>
            <a:ext cx="5358361" cy="27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7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B1EE7-1E46-BB17-26BA-7EACCECE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5CE677-7BB4-5D5C-DD54-E2B2725D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B9E4F-4E9F-5397-1B03-01C5436D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1456"/>
            <a:ext cx="7379594" cy="32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EC331-C5F1-67CB-819C-7086794D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798417"/>
            <a:ext cx="9144000" cy="44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B1EE7-1E46-BB17-26BA-7EACCECE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5CE677-7BB4-5D5C-DD54-E2B2725D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D5C9F-0162-9298-948C-9262B844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095259"/>
            <a:ext cx="84455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5667A-BF71-3CB9-23D8-78722CA0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16" y="2576397"/>
            <a:ext cx="9144000" cy="37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1A757-6E49-FE68-720A-75CB6C14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C62D09-89E3-E02D-B077-E7694A7A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语言的数据类型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6F5A8-E4CF-A900-0F53-36D2542B7FA7}"/>
              </a:ext>
            </a:extLst>
          </p:cNvPr>
          <p:cNvSpPr txBox="1"/>
          <p:nvPr/>
        </p:nvSpPr>
        <p:spPr>
          <a:xfrm>
            <a:off x="734097" y="1352281"/>
            <a:ext cx="5841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signed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unsigned</a:t>
            </a:r>
            <a:r>
              <a:rPr kumimoji="1" lang="zh-CN" altLang="en-US" sz="2400" dirty="0"/>
              <a:t>及其溢出行为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big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endian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little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endian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整形数据类型转换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字长相同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保持机器码相同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小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大字长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有符号吗</a:t>
            </a:r>
            <a:r>
              <a:rPr kumimoji="1" lang="en-US" altLang="zh-CN" sz="2400" dirty="0">
                <a:sym typeface="Wingdings" pitchFamily="2" charset="2"/>
              </a:rPr>
              <a:t>?SEXT:EXT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大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小字长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截断处理</a:t>
            </a:r>
            <a:endParaRPr kumimoji="1" lang="en-US" altLang="zh-CN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浮点数据类型的转换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float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double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int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float</a:t>
            </a:r>
            <a:r>
              <a:rPr kumimoji="1" lang="zh-CN" altLang="en-US" sz="2400" dirty="0">
                <a:sym typeface="Wingdings" pitchFamily="2" charset="2"/>
              </a:rPr>
              <a:t> 表示的数字并不完全重叠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int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double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OK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13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计算机系统概述</a:t>
            </a:r>
          </a:p>
        </p:txBody>
      </p:sp>
    </p:spTree>
    <p:extLst>
      <p:ext uri="{BB962C8B-B14F-4D97-AF65-F5344CB8AC3E}">
        <p14:creationId xmlns:p14="http://schemas.microsoft.com/office/powerpoint/2010/main" val="162829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A13C8-8F76-C43F-D7E3-FEAC967B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CDC78-4A09-A631-3329-0CB635C3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(7)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2991B-EBB1-A120-544F-116D6BAA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35572"/>
            <a:ext cx="7570491" cy="20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8B840-4DF9-E3FF-56F6-74B7F003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057E1-8DB6-B193-859E-29EEC9CF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0FD7D-614C-8DE8-1287-DF17D5BE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88" y="1094501"/>
            <a:ext cx="6890197" cy="1379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2B617-C461-D1A9-0D34-057D0E49F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"/>
          <a:stretch/>
        </p:blipFill>
        <p:spPr>
          <a:xfrm>
            <a:off x="270455" y="2360471"/>
            <a:ext cx="7302322" cy="3553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F6ED0-23FE-00C6-0E94-C5036381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123" y="-250253"/>
            <a:ext cx="776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3CFEF-9B5E-E84E-9EF9-B328C353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1117D6-247A-BD62-83CE-0CC6D272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奇偶校验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3370B-623B-2B9A-ED2F-2D43A1E0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075"/>
            <a:ext cx="9144000" cy="136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2C17B-9F25-034F-D911-CBEAE2F7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47" y="3061721"/>
            <a:ext cx="4648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0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运算与运算器</a:t>
            </a:r>
          </a:p>
        </p:txBody>
      </p:sp>
    </p:spTree>
    <p:extLst>
      <p:ext uri="{BB962C8B-B14F-4D97-AF65-F5344CB8AC3E}">
        <p14:creationId xmlns:p14="http://schemas.microsoft.com/office/powerpoint/2010/main" val="3660095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271C1-CDA5-992F-E466-4197FC18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87449-FFDC-AD56-41D6-43774AA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补码加法与减法与溢出检测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95C67-3FAF-B6A2-84ED-CC8EE88D6E6E}"/>
              </a:ext>
            </a:extLst>
          </p:cNvPr>
          <p:cNvSpPr txBox="1"/>
          <p:nvPr/>
        </p:nvSpPr>
        <p:spPr>
          <a:xfrm>
            <a:off x="669701" y="1442434"/>
            <a:ext cx="63834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补码加法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关键等式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[x]</a:t>
            </a:r>
            <a:r>
              <a:rPr kumimoji="1" lang="zh-CN" altLang="en-US" sz="1100" dirty="0"/>
              <a:t>补</a:t>
            </a:r>
            <a:r>
              <a:rPr kumimoji="1" lang="en-US" altLang="zh-CN" sz="2400" dirty="0"/>
              <a:t>=~x+1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补码减法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溢出检测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溢出 </a:t>
            </a:r>
            <a:r>
              <a:rPr kumimoji="1" lang="en-US" altLang="zh-CN" sz="2400" dirty="0">
                <a:sym typeface="Wingdings" pitchFamily="2" charset="2"/>
              </a:rPr>
              <a:t>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正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正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负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负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负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9042F-9693-80BB-3D7A-0709B5AE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77" y="1417522"/>
            <a:ext cx="41910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83DF4-6D8B-8931-59FD-01CAAF1E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2264852"/>
            <a:ext cx="5715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531980-37C6-2F33-EAE4-AB795E92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4B35A3-758A-94C8-F23A-1FB94DCF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(9)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2DC92-5B45-4C05-9E7B-195E5915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0192"/>
            <a:ext cx="5747197" cy="43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FB279-DF23-A318-7DB5-300B6D69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6F52C6-B2C7-A25C-2A4C-FB8F19FA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</a:t>
            </a:r>
            <a:r>
              <a:rPr kumimoji="1" lang="zh-CN" altLang="en-US" dirty="0"/>
              <a:t> 可控加减法电路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12D7-C3F6-3988-C69E-FED34620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72" y="1421675"/>
            <a:ext cx="7663455" cy="40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076D8-B4D7-89D2-B623-FC7D839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514AE-A300-3BF3-9AE6-B649DE36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11.</a:t>
            </a:r>
            <a:r>
              <a:rPr kumimoji="1" lang="zh-CN" altLang="en-US" dirty="0"/>
              <a:t> 原码不恢复余数法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9C2B3-DC6C-C675-BD6E-9F0D823A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9" y="1040524"/>
            <a:ext cx="6179468" cy="52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F697F-3116-20A2-DA10-AE2D5E7B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AEA87-F54A-D00E-46F6-2AE595F8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</a:t>
            </a:r>
            <a:r>
              <a:rPr kumimoji="1" lang="zh-CN" altLang="en-US" dirty="0"/>
              <a:t> 浮点数加减运算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B18DE-F884-19F1-0BD3-3271B52F994D}"/>
              </a:ext>
            </a:extLst>
          </p:cNvPr>
          <p:cNvSpPr txBox="1"/>
          <p:nvPr/>
        </p:nvSpPr>
        <p:spPr>
          <a:xfrm>
            <a:off x="862885" y="1326524"/>
            <a:ext cx="69553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zh-CN" altLang="en-CN" sz="2400" dirty="0"/>
              <a:t>阶码</a:t>
            </a:r>
            <a:r>
              <a:rPr kumimoji="1" lang="zh-CN" altLang="en-US" sz="2400" dirty="0"/>
              <a:t>与尾数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(1)</a:t>
            </a:r>
            <a:r>
              <a:rPr kumimoji="1" lang="zh-CN" altLang="en-US" sz="2400" dirty="0"/>
              <a:t> 对阶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小的向大的看齐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(2)</a:t>
            </a:r>
            <a:r>
              <a:rPr kumimoji="1" lang="zh-CN" altLang="en-US" sz="2400" dirty="0"/>
              <a:t> 尾数运算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(3)</a:t>
            </a:r>
            <a:r>
              <a:rPr kumimoji="1" lang="zh-CN" altLang="en-US" sz="2400" dirty="0"/>
              <a:t> 结果规格化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变为</a:t>
            </a:r>
            <a:r>
              <a:rPr kumimoji="1" lang="en-US" altLang="zh-CN" sz="2400" dirty="0"/>
              <a:t>11.0xxx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00.1xxx</a:t>
            </a:r>
            <a:r>
              <a:rPr kumimoji="1" lang="zh-CN" altLang="en-US" sz="2400" dirty="0"/>
              <a:t>的形式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(4)</a:t>
            </a:r>
            <a:r>
              <a:rPr kumimoji="1" lang="zh-CN" altLang="en-US" sz="2400" dirty="0"/>
              <a:t> 舍入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(5)</a:t>
            </a:r>
            <a:r>
              <a:rPr kumimoji="1" lang="zh-CN" altLang="en-US" sz="2400" dirty="0"/>
              <a:t> 溢出判断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3F163-9ECA-77D8-1104-3681F0D7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66" y="1326524"/>
            <a:ext cx="3657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3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5B78C-7672-20FB-9548-DE9436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7C5D5-965C-E9F1-B4A2-F08F4D11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C737-F332-9F47-55AE-D51D6818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240358" cy="52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FEE8F-DE05-826E-3CD2-3699F9DB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B407C-7428-9208-D279-AFB94845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冯诺依曼体系结构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0CF00-BA05-E5A4-328D-D5C34746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16" y="1493681"/>
            <a:ext cx="5372368" cy="2750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AE76E-4123-032A-FDCE-8E5A8EC80A41}"/>
              </a:ext>
            </a:extLst>
          </p:cNvPr>
          <p:cNvSpPr txBox="1"/>
          <p:nvPr/>
        </p:nvSpPr>
        <p:spPr>
          <a:xfrm>
            <a:off x="888642" y="4503659"/>
            <a:ext cx="548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常见的组成部分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冯诺依曼思想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二进制表示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存储程序</a:t>
            </a:r>
          </a:p>
        </p:txBody>
      </p:sp>
    </p:spTree>
    <p:extLst>
      <p:ext uri="{BB962C8B-B14F-4D97-AF65-F5344CB8AC3E}">
        <p14:creationId xmlns:p14="http://schemas.microsoft.com/office/powerpoint/2010/main" val="1404468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5B78C-7672-20FB-9548-DE9436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7C5D5-965C-E9F1-B4A2-F08F4D11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(12)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D9999-F41F-B22C-2C47-1188F973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24"/>
            <a:ext cx="9144000" cy="651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A8877-E14B-F748-3344-767B0688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69" y="1692355"/>
            <a:ext cx="5831291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6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5B78C-7672-20FB-9548-DE9436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7C5D5-965C-E9F1-B4A2-F08F4D11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637A2-7E00-BBD3-3A16-41F73837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743"/>
            <a:ext cx="9144000" cy="407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AB88E-C296-76E9-A6B2-EDAF971F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721"/>
            <a:ext cx="9144000" cy="4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7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存储器</a:t>
            </a:r>
          </a:p>
        </p:txBody>
      </p:sp>
    </p:spTree>
    <p:extLst>
      <p:ext uri="{BB962C8B-B14F-4D97-AF65-F5344CB8AC3E}">
        <p14:creationId xmlns:p14="http://schemas.microsoft.com/office/powerpoint/2010/main" val="1840088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DE93A-E197-E5D9-20AD-2435D677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64669-D685-B9C6-3EBF-7A96BFA5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13.</a:t>
            </a:r>
            <a:r>
              <a:rPr kumimoji="1" lang="zh-CN" altLang="en-US" dirty="0"/>
              <a:t> 存储器的技术指标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DECDE-18B2-30C2-F7AE-30F8C908C49C}"/>
              </a:ext>
            </a:extLst>
          </p:cNvPr>
          <p:cNvSpPr txBox="1"/>
          <p:nvPr/>
        </p:nvSpPr>
        <p:spPr>
          <a:xfrm>
            <a:off x="628650" y="1040524"/>
            <a:ext cx="8113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存储容量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位表示法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1K×4</a:t>
            </a:r>
            <a:r>
              <a:rPr kumimoji="1" lang="zh-CN" altLang="en-US" sz="2400" dirty="0"/>
              <a:t>意味着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1K</a:t>
            </a:r>
            <a:r>
              <a:rPr kumimoji="1" lang="zh-CN" altLang="en-US" sz="2400" dirty="0"/>
              <a:t>个单元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每个单元长度是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个二进制位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字节表示法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128B</a:t>
            </a:r>
            <a:r>
              <a:rPr kumimoji="1" lang="zh-CN" altLang="en-US" sz="2400" dirty="0"/>
              <a:t>表示该</a:t>
            </a:r>
            <a:r>
              <a:rPr kumimoji="1" lang="en-US" altLang="zh-CN" sz="2400" dirty="0"/>
              <a:t>128×8(Byte)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存取速度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存取时间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启动一次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读取完成的时间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存取周期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+</a:t>
            </a:r>
            <a:r>
              <a:rPr kumimoji="1" lang="zh-CN" altLang="en-US" sz="2400" dirty="0">
                <a:sym typeface="Wingdings" pitchFamily="2" charset="2"/>
              </a:rPr>
              <a:t>稳定时间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带宽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bit/s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存储系统层次结构</a:t>
            </a:r>
            <a:endParaRPr kumimoji="1"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6D5CA-93AC-048A-86A0-15739014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64" y="4069724"/>
            <a:ext cx="5540836" cy="22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3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E771B-C292-A49E-D4FF-F8D4D170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BB60-FBDC-EDF7-A66D-CFB7F313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14.</a:t>
            </a:r>
            <a:r>
              <a:rPr kumimoji="1" lang="zh-CN" altLang="en-US" dirty="0"/>
              <a:t> 存储器的扩展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776BF-2108-5250-9E40-31F613D1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9" y="1740525"/>
            <a:ext cx="8100811" cy="4151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35C48-A237-6A13-2060-CC0FA617033A}"/>
              </a:ext>
            </a:extLst>
          </p:cNvPr>
          <p:cNvSpPr txBox="1"/>
          <p:nvPr/>
        </p:nvSpPr>
        <p:spPr>
          <a:xfrm>
            <a:off x="785611" y="1159692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位扩展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字长扩展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922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E771B-C292-A49E-D4FF-F8D4D170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BB60-FBDC-EDF7-A66D-CFB7F313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14.</a:t>
            </a:r>
            <a:r>
              <a:rPr kumimoji="1" lang="zh-CN" altLang="en-US" dirty="0"/>
              <a:t> 存储器的扩展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35C48-A237-6A13-2060-CC0FA617033A}"/>
              </a:ext>
            </a:extLst>
          </p:cNvPr>
          <p:cNvSpPr txBox="1"/>
          <p:nvPr/>
        </p:nvSpPr>
        <p:spPr>
          <a:xfrm>
            <a:off x="785611" y="1159692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位扩展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容量扩展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4D6EA-6AAA-91E2-C087-0E3D6F9F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40525"/>
            <a:ext cx="8801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4BC864-AE9C-B523-DD80-19BE0FB4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1DEF9-8C8C-05D4-C678-4DD122C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15.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8DDF0-4D3E-FF59-070A-89C659344F8F}"/>
              </a:ext>
            </a:extLst>
          </p:cNvPr>
          <p:cNvSpPr txBox="1"/>
          <p:nvPr/>
        </p:nvSpPr>
        <p:spPr>
          <a:xfrm>
            <a:off x="875763" y="1352282"/>
            <a:ext cx="3611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程序的局部性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Cache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hit,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Cache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D8DA7-8D46-0FBC-47EC-E465216B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582"/>
            <a:ext cx="9144000" cy="33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2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3B273-4B04-A97B-A348-8FB9C38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BEAEF-9EB0-C3C2-A01E-2DABB5B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 相连存储器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6B24-DC7D-BE7E-11A9-85E7E6E52AB6}"/>
              </a:ext>
            </a:extLst>
          </p:cNvPr>
          <p:cNvSpPr txBox="1"/>
          <p:nvPr/>
        </p:nvSpPr>
        <p:spPr>
          <a:xfrm>
            <a:off x="772732" y="1506828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全相连映射</a:t>
            </a:r>
            <a:endParaRPr kumimoji="1"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1A394-1A98-D1D2-77B9-40679ED5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36" y="2083596"/>
            <a:ext cx="7382009" cy="38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3B273-4B04-A97B-A348-8FB9C38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BEAEF-9EB0-C3C2-A01E-2DABB5B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 相连存储器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6B24-DC7D-BE7E-11A9-85E7E6E52AB6}"/>
              </a:ext>
            </a:extLst>
          </p:cNvPr>
          <p:cNvSpPr txBox="1"/>
          <p:nvPr/>
        </p:nvSpPr>
        <p:spPr>
          <a:xfrm>
            <a:off x="721217" y="1117797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直接相连映射</a:t>
            </a:r>
            <a:endParaRPr kumimoji="1"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C84D4-878A-9EF0-787A-EE801FA1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735"/>
            <a:ext cx="9144000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2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3B273-4B04-A97B-A348-8FB9C38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BEAEF-9EB0-C3C2-A01E-2DABB5B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 相连存储器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6B24-DC7D-BE7E-11A9-85E7E6E52AB6}"/>
              </a:ext>
            </a:extLst>
          </p:cNvPr>
          <p:cNvSpPr txBox="1"/>
          <p:nvPr/>
        </p:nvSpPr>
        <p:spPr>
          <a:xfrm>
            <a:off x="628650" y="104052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组相连映射</a:t>
            </a:r>
            <a:endParaRPr kumimoji="1"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3AB2-27B2-0740-D584-127BD42E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10"/>
            <a:ext cx="9144000" cy="48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7B1D0-7560-2A46-3E4A-D7DEF78A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87A8C0-2D4E-349B-90F7-523C14BA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计算机系统的层次结构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45350-E8CF-3FDD-91E3-0F453E94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25" y="1130862"/>
            <a:ext cx="6185749" cy="4381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68811-52EB-12B7-E914-28D54E6F050A}"/>
              </a:ext>
            </a:extLst>
          </p:cNvPr>
          <p:cNvSpPr txBox="1"/>
          <p:nvPr/>
        </p:nvSpPr>
        <p:spPr>
          <a:xfrm>
            <a:off x="911985" y="5615974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硬件层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软件层</a:t>
            </a:r>
          </a:p>
        </p:txBody>
      </p:sp>
    </p:spTree>
    <p:extLst>
      <p:ext uri="{BB962C8B-B14F-4D97-AF65-F5344CB8AC3E}">
        <p14:creationId xmlns:p14="http://schemas.microsoft.com/office/powerpoint/2010/main" val="1597806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AAF1C0-2704-5A5E-60CB-25F4044A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3F2E6-0DBF-7196-08E8-54EBC336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(16)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9B1BD-A63F-2184-40B3-AD104AFC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90" y="1040524"/>
            <a:ext cx="6441908" cy="3715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23988-792C-A831-F16F-E0FC04B8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52" y="119205"/>
            <a:ext cx="6301619" cy="5022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02656-10D1-49B0-6C17-C3BD536C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152" y="5103695"/>
            <a:ext cx="9144000" cy="26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3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E99D6-7F05-7D6E-C05C-648C338C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DB089-D3F2-26FA-929B-C5C77E37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17.</a:t>
            </a:r>
            <a:r>
              <a:rPr kumimoji="1" lang="zh-CN" altLang="en-US" dirty="0"/>
              <a:t> 虚拟内存</a:t>
            </a:r>
          </a:p>
        </p:txBody>
      </p:sp>
    </p:spTree>
    <p:extLst>
      <p:ext uri="{BB962C8B-B14F-4D97-AF65-F5344CB8AC3E}">
        <p14:creationId xmlns:p14="http://schemas.microsoft.com/office/powerpoint/2010/main" val="3110721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96E71-AD35-3E95-DEDE-A6541ED3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C1D0CA-A072-00D4-1FEE-D0338D4A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(17)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27BC8-CF60-2064-72FA-6D539FCA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5146319" cy="5312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8B746-C4DB-5D30-DE89-8CF52A2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689" y="-67690"/>
            <a:ext cx="8896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4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E386A-8B83-90AC-1EB9-BF9BCA41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1C2A7-C14D-445B-346E-A6CE34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基本性能指标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D5B5-650E-421F-1A5C-5EB138818233}"/>
              </a:ext>
            </a:extLst>
          </p:cNvPr>
          <p:cNvSpPr txBox="1"/>
          <p:nvPr/>
        </p:nvSpPr>
        <p:spPr>
          <a:xfrm>
            <a:off x="628650" y="1828800"/>
            <a:ext cx="7164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字节</a:t>
            </a:r>
            <a:r>
              <a:rPr kumimoji="1" lang="en-US" altLang="zh-CN" sz="2400" dirty="0"/>
              <a:t>(bite),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1bite=8bit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字长</a:t>
            </a:r>
            <a:r>
              <a:rPr kumimoji="1" lang="en-US" altLang="zh-CN" sz="2400" dirty="0"/>
              <a:t>(word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size):</a:t>
            </a:r>
            <a:r>
              <a:rPr kumimoji="1" lang="zh-CN" altLang="en-US" sz="2400" dirty="0"/>
              <a:t> 通常</a:t>
            </a:r>
            <a:r>
              <a:rPr kumimoji="1" lang="en-US" altLang="zh-CN" sz="2400" dirty="0"/>
              <a:t>32/64</a:t>
            </a:r>
            <a:r>
              <a:rPr kumimoji="1" lang="zh-CN" altLang="en-US" sz="2400" dirty="0"/>
              <a:t>位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主存容量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存储单元数</a:t>
            </a:r>
            <a:r>
              <a:rPr kumimoji="1" lang="en-US" altLang="zh-CN" sz="2400" dirty="0"/>
              <a:t>×</a:t>
            </a:r>
            <a:r>
              <a:rPr kumimoji="1" lang="zh-CN" altLang="en-US" sz="2400" dirty="0"/>
              <a:t>每个存储单元二进制位数</a:t>
            </a:r>
            <a:endParaRPr kumimoji="1" lang="en-US" altLang="zh-CN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DA18DBC-46C0-C47F-6A4C-5C81C0736184}"/>
              </a:ext>
            </a:extLst>
          </p:cNvPr>
          <p:cNvSpPr/>
          <p:nvPr/>
        </p:nvSpPr>
        <p:spPr>
          <a:xfrm rot="16200000">
            <a:off x="3062758" y="2999215"/>
            <a:ext cx="244698" cy="10431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3C09-6FEA-A978-3519-2E55CB1B64BE}"/>
              </a:ext>
            </a:extLst>
          </p:cNvPr>
          <p:cNvSpPr txBox="1"/>
          <p:nvPr/>
        </p:nvSpPr>
        <p:spPr>
          <a:xfrm>
            <a:off x="2631109" y="36704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字容量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336F741-8331-3C98-F860-EAAE9DB4B5AA}"/>
              </a:ext>
            </a:extLst>
          </p:cNvPr>
          <p:cNvSpPr/>
          <p:nvPr/>
        </p:nvSpPr>
        <p:spPr>
          <a:xfrm rot="16200000">
            <a:off x="5818835" y="1968905"/>
            <a:ext cx="244699" cy="3181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2A663-3A56-53BB-48D7-43B9ECB0BA77}"/>
              </a:ext>
            </a:extLst>
          </p:cNvPr>
          <p:cNvSpPr txBox="1"/>
          <p:nvPr/>
        </p:nvSpPr>
        <p:spPr>
          <a:xfrm>
            <a:off x="5374309" y="36817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位容量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7BE1-3F5A-843A-83A6-05A4C841CBD2}"/>
              </a:ext>
            </a:extLst>
          </p:cNvPr>
          <p:cNvSpPr txBox="1"/>
          <p:nvPr/>
        </p:nvSpPr>
        <p:spPr>
          <a:xfrm>
            <a:off x="656823" y="1365161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3.1</a:t>
            </a:r>
            <a:r>
              <a:rPr kumimoji="1" lang="zh-CN" altLang="en-US" sz="2400" dirty="0"/>
              <a:t> 基本性能指标</a:t>
            </a:r>
          </a:p>
        </p:txBody>
      </p:sp>
    </p:spTree>
    <p:extLst>
      <p:ext uri="{BB962C8B-B14F-4D97-AF65-F5344CB8AC3E}">
        <p14:creationId xmlns:p14="http://schemas.microsoft.com/office/powerpoint/2010/main" val="271253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E386A-8B83-90AC-1EB9-BF9BCA41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1C2A7-C14D-445B-346E-A6CE34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基本性能指标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D5B5-650E-421F-1A5C-5EB138818233}"/>
              </a:ext>
            </a:extLst>
          </p:cNvPr>
          <p:cNvSpPr txBox="1"/>
          <p:nvPr/>
        </p:nvSpPr>
        <p:spPr>
          <a:xfrm>
            <a:off x="628650" y="1828800"/>
            <a:ext cx="77139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sz="2400" dirty="0"/>
              <a:t>时钟</a:t>
            </a:r>
            <a:r>
              <a:rPr kumimoji="1" lang="zh-CN" altLang="en-US" sz="2400" dirty="0"/>
              <a:t>周期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计算机中最小的时间单位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CPI: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clock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instruction</a:t>
            </a:r>
            <a:r>
              <a:rPr kumimoji="1" lang="zh-CN" altLang="en-US" sz="2400" dirty="0"/>
              <a:t> 执行指令需要的平均周期数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CPU</a:t>
            </a:r>
            <a:r>
              <a:rPr kumimoji="1" lang="zh-CN" altLang="en-US" sz="2400" dirty="0"/>
              <a:t>时间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 </a:t>
            </a:r>
            <a:endParaRPr kumimoji="1" lang="en-US" altLang="zh-C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7BE1-3F5A-843A-83A6-05A4C841CBD2}"/>
              </a:ext>
            </a:extLst>
          </p:cNvPr>
          <p:cNvSpPr txBox="1"/>
          <p:nvPr/>
        </p:nvSpPr>
        <p:spPr>
          <a:xfrm>
            <a:off x="656823" y="136516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3.2</a:t>
            </a:r>
            <a:r>
              <a:rPr kumimoji="1" lang="zh-CN" altLang="en-US" sz="2400" dirty="0"/>
              <a:t> 与时间相关的指标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CE41-3140-A900-5109-67C34DAA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37" y="3096700"/>
            <a:ext cx="1583118" cy="6128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B26DF1-F3DF-79FB-6C9E-9A5EF68B96EC}"/>
              </a:ext>
            </a:extLst>
          </p:cNvPr>
          <p:cNvSpPr/>
          <p:nvPr/>
        </p:nvSpPr>
        <p:spPr>
          <a:xfrm>
            <a:off x="4912162" y="2930550"/>
            <a:ext cx="3059861" cy="332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程序执行花了多少时间</a:t>
            </a:r>
            <a:r>
              <a:rPr kumimoji="1" lang="en-US" altLang="zh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(clock)?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7E74C-C188-C4D3-AD29-694831E20EEF}"/>
              </a:ext>
            </a:extLst>
          </p:cNvPr>
          <p:cNvSpPr/>
          <p:nvPr/>
        </p:nvSpPr>
        <p:spPr>
          <a:xfrm>
            <a:off x="4950799" y="3432826"/>
            <a:ext cx="2202287" cy="332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这个</a:t>
            </a:r>
            <a:r>
              <a:rPr kumimoji="1" lang="zh-CN" altLang="en-US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程序有多少指令</a:t>
            </a:r>
            <a:r>
              <a:rPr kumimoji="1" lang="en-US" altLang="zh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1179A-CA56-72F6-F5A2-79F2C14E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69" y="4506456"/>
            <a:ext cx="3059861" cy="7184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870D71-69D6-02CE-56EB-41AF4399DD4F}"/>
              </a:ext>
            </a:extLst>
          </p:cNvPr>
          <p:cNvSpPr/>
          <p:nvPr/>
        </p:nvSpPr>
        <p:spPr>
          <a:xfrm>
            <a:off x="2562896" y="5359731"/>
            <a:ext cx="1661375" cy="390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多少条指令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kumimoji="1" lang="zh-CN" altLang="en-US" sz="16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2DE61-F18C-7B5B-1F11-6ACFA48982DD}"/>
              </a:ext>
            </a:extLst>
          </p:cNvPr>
          <p:cNvCxnSpPr>
            <a:stCxn id="11" idx="3"/>
          </p:cNvCxnSpPr>
          <p:nvPr/>
        </p:nvCxnSpPr>
        <p:spPr>
          <a:xfrm flipV="1">
            <a:off x="4224271" y="4953126"/>
            <a:ext cx="0" cy="601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E27CE7-636B-5D05-29C1-0C8030D4606B}"/>
              </a:ext>
            </a:extLst>
          </p:cNvPr>
          <p:cNvCxnSpPr/>
          <p:nvPr/>
        </p:nvCxnSpPr>
        <p:spPr>
          <a:xfrm flipV="1">
            <a:off x="5000169" y="4953126"/>
            <a:ext cx="0" cy="601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4D86D4-8FC2-84C5-9EF4-352B3E021980}"/>
              </a:ext>
            </a:extLst>
          </p:cNvPr>
          <p:cNvSpPr/>
          <p:nvPr/>
        </p:nvSpPr>
        <p:spPr>
          <a:xfrm>
            <a:off x="4340181" y="5372609"/>
            <a:ext cx="1661375" cy="390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一条指令用多少</a:t>
            </a:r>
          </a:p>
        </p:txBody>
      </p:sp>
    </p:spTree>
    <p:extLst>
      <p:ext uri="{BB962C8B-B14F-4D97-AF65-F5344CB8AC3E}">
        <p14:creationId xmlns:p14="http://schemas.microsoft.com/office/powerpoint/2010/main" val="291655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E386A-8B83-90AC-1EB9-BF9BCA41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1C2A7-C14D-445B-346E-A6CE34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基本性能指标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D5B5-650E-421F-1A5C-5EB138818233}"/>
              </a:ext>
            </a:extLst>
          </p:cNvPr>
          <p:cNvSpPr txBox="1"/>
          <p:nvPr/>
        </p:nvSpPr>
        <p:spPr>
          <a:xfrm>
            <a:off x="628650" y="1828800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IPC: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instruction=1/Instruction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count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MIPS: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Million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instruction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second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7BE1-3F5A-843A-83A6-05A4C841CBD2}"/>
              </a:ext>
            </a:extLst>
          </p:cNvPr>
          <p:cNvSpPr txBox="1"/>
          <p:nvPr/>
        </p:nvSpPr>
        <p:spPr>
          <a:xfrm>
            <a:off x="656823" y="136516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3.2</a:t>
            </a:r>
            <a:r>
              <a:rPr kumimoji="1" lang="zh-CN" altLang="en-US" sz="2400" dirty="0"/>
              <a:t> 与时间相关的指标</a:t>
            </a:r>
          </a:p>
        </p:txBody>
      </p:sp>
    </p:spTree>
    <p:extLst>
      <p:ext uri="{BB962C8B-B14F-4D97-AF65-F5344CB8AC3E}">
        <p14:creationId xmlns:p14="http://schemas.microsoft.com/office/powerpoint/2010/main" val="385321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DD93D-C0F2-66C4-D0A7-3BB81C52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6CB52-B6EA-0204-CC15-29F621C5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(1~3)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99C3-DA0C-52DC-0618-230834C5D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3158"/>
            <a:ext cx="6993977" cy="264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72C1-4E62-5481-C8D3-010110B8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781" y="1157483"/>
            <a:ext cx="6259132" cy="22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数据的机器级表示</a:t>
            </a:r>
          </a:p>
        </p:txBody>
      </p:sp>
    </p:spTree>
    <p:extLst>
      <p:ext uri="{BB962C8B-B14F-4D97-AF65-F5344CB8AC3E}">
        <p14:creationId xmlns:p14="http://schemas.microsoft.com/office/powerpoint/2010/main" val="385132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t"/>
      <a:lstStyle>
        <a:defPPr algn="l">
          <a:defRPr kumimoji="1" sz="1600" b="1" dirty="0" smtClean="0">
            <a:latin typeface="FangSong" panose="02010609060101010101" pitchFamily="49" charset="-122"/>
            <a:ea typeface="FangSong" panose="02010609060101010101" pitchFamily="49" charset="-122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kumimoji="1"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2676</TotalTime>
  <Words>758</Words>
  <Application>Microsoft Macintosh PowerPoint</Application>
  <PresentationFormat>On-screen Show (4:3)</PresentationFormat>
  <Paragraphs>185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Crimson</vt:lpstr>
      <vt:lpstr>FangSong</vt:lpstr>
      <vt:lpstr>Arial</vt:lpstr>
      <vt:lpstr>Calibri</vt:lpstr>
      <vt:lpstr>Cambria Math</vt:lpstr>
      <vt:lpstr>Office Theme</vt:lpstr>
      <vt:lpstr>PowerPoint Presentation</vt:lpstr>
      <vt:lpstr>第一章 计算机系统概述</vt:lpstr>
      <vt:lpstr>1. 冯诺依曼体系结构</vt:lpstr>
      <vt:lpstr>2. 计算机系统的层次结构</vt:lpstr>
      <vt:lpstr>3. 基本性能指标</vt:lpstr>
      <vt:lpstr>3. 基本性能指标</vt:lpstr>
      <vt:lpstr>3. 基本性能指标</vt:lpstr>
      <vt:lpstr>例子(1~3)</vt:lpstr>
      <vt:lpstr>第二章 数据的机器级表示</vt:lpstr>
      <vt:lpstr>4. 数的机器码表示</vt:lpstr>
      <vt:lpstr>例子(4) </vt:lpstr>
      <vt:lpstr>5. 定点数的表示</vt:lpstr>
      <vt:lpstr>6. IEEE754浮点数表示</vt:lpstr>
      <vt:lpstr>6. IEEE754浮点数表示</vt:lpstr>
      <vt:lpstr>6. IEEE754浮点数表示</vt:lpstr>
      <vt:lpstr>6. IEEE754浮点数表示</vt:lpstr>
      <vt:lpstr>例子(6)</vt:lpstr>
      <vt:lpstr>例子(6)</vt:lpstr>
      <vt:lpstr>7. C语言的数据类型</vt:lpstr>
      <vt:lpstr>例子(7) </vt:lpstr>
      <vt:lpstr>例子(7)</vt:lpstr>
      <vt:lpstr>8. 奇偶校验</vt:lpstr>
      <vt:lpstr>第三章 运算与运算器</vt:lpstr>
      <vt:lpstr>9. 补码加法与减法与溢出检测</vt:lpstr>
      <vt:lpstr>例子(9)</vt:lpstr>
      <vt:lpstr>10. 可控加减法电路</vt:lpstr>
      <vt:lpstr>11. 原码不恢复余数法</vt:lpstr>
      <vt:lpstr>12. 浮点数加减运算</vt:lpstr>
      <vt:lpstr>例子(12)</vt:lpstr>
      <vt:lpstr>例子(12)</vt:lpstr>
      <vt:lpstr>例子(12)</vt:lpstr>
      <vt:lpstr>第四章 存储器</vt:lpstr>
      <vt:lpstr>13. 存储器的技术指标</vt:lpstr>
      <vt:lpstr>14. 存储器的扩展</vt:lpstr>
      <vt:lpstr>14. 存储器的扩展</vt:lpstr>
      <vt:lpstr>15. Cache</vt:lpstr>
      <vt:lpstr>16. 相连存储器</vt:lpstr>
      <vt:lpstr>16. 相连存储器</vt:lpstr>
      <vt:lpstr>16. 相连存储器</vt:lpstr>
      <vt:lpstr>例子(16)</vt:lpstr>
      <vt:lpstr>17. 虚拟内存</vt:lpstr>
      <vt:lpstr>例子(17)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93</cp:revision>
  <dcterms:created xsi:type="dcterms:W3CDTF">2023-05-28T12:52:33Z</dcterms:created>
  <dcterms:modified xsi:type="dcterms:W3CDTF">2023-12-13T09:40:59Z</dcterms:modified>
</cp:coreProperties>
</file>